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Gadugi" panose="020B0502040204020203" pitchFamily="3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146" autoAdjust="0"/>
  </p:normalViewPr>
  <p:slideViewPr>
    <p:cSldViewPr>
      <p:cViewPr>
        <p:scale>
          <a:sx n="28" d="100"/>
          <a:sy n="28" d="100"/>
        </p:scale>
        <p:origin x="160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1.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svg"/><Relationship Id="rId5"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14.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185377"/>
          </a:xfrm>
          <a:prstGeom prst="rect">
            <a:avLst/>
          </a:prstGeom>
        </p:spPr>
        <p:txBody>
          <a:bodyPr lIns="0" tIns="0" rIns="0" bIns="0" rtlCol="0" anchor="t">
            <a:spAutoFit/>
          </a:bodyPr>
          <a:lstStyle/>
          <a:p>
            <a:pPr algn="ctr">
              <a:lnSpc>
                <a:spcPts val="11059"/>
              </a:lnSpc>
            </a:pPr>
            <a:r>
              <a:rPr lang="en-GB" sz="8000" spc="-105" dirty="0">
                <a:solidFill>
                  <a:schemeClr val="bg1"/>
                </a:solidFill>
                <a:latin typeface="Graphik Regular" panose="020B0503030202060203" pitchFamily="34" charset="0"/>
              </a:rPr>
              <a:t>D</a:t>
            </a:r>
            <a:r>
              <a:rPr lang="en-US" sz="8000" spc="-105" dirty="0" err="1">
                <a:solidFill>
                  <a:schemeClr val="bg1"/>
                </a:solidFill>
                <a:latin typeface="Graphik Regular" panose="020B0503030202060203" pitchFamily="34" charset="0"/>
              </a:rPr>
              <a:t>ata</a:t>
            </a:r>
            <a:r>
              <a:rPr lang="en-US" sz="8000" spc="-105" dirty="0">
                <a:solidFill>
                  <a:schemeClr val="bg1"/>
                </a:solidFill>
                <a:latin typeface="Graphik Regular" panose="020B0503030202060203" pitchFamily="34" charset="0"/>
              </a:rPr>
              <a:t> Analysis for Social Buzz</a:t>
            </a:r>
          </a:p>
        </p:txBody>
      </p:sp>
      <p:pic>
        <p:nvPicPr>
          <p:cNvPr id="31" name="Audio 30">
            <a:hlinkClick r:id="" action="ppaction://media"/>
            <a:extLst>
              <a:ext uri="{FF2B5EF4-FFF2-40B4-BE49-F238E27FC236}">
                <a16:creationId xmlns:a16="http://schemas.microsoft.com/office/drawing/2014/main" id="{CC781CE7-FB47-57FD-5914-364DD29F859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2505"/>
    </mc:Choice>
    <mc:Fallback>
      <p:transition spd="slow" advTm="12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099893" y="190500"/>
            <a:ext cx="6861075" cy="8934695"/>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FAC0038F-4670-815F-E39D-680460F5FA7A}"/>
              </a:ext>
            </a:extLst>
          </p:cNvPr>
          <p:cNvSpPr txBox="1"/>
          <p:nvPr/>
        </p:nvSpPr>
        <p:spPr>
          <a:xfrm>
            <a:off x="11099893" y="-38100"/>
            <a:ext cx="7035707" cy="10418237"/>
          </a:xfrm>
          <a:prstGeom prst="rect">
            <a:avLst/>
          </a:prstGeom>
          <a:noFill/>
        </p:spPr>
        <p:txBody>
          <a:bodyPr wrap="square" rtlCol="0">
            <a:spAutoFit/>
          </a:bodyPr>
          <a:lstStyle/>
          <a:p>
            <a:pPr>
              <a:lnSpc>
                <a:spcPct val="115000"/>
              </a:lnSpc>
              <a:spcAft>
                <a:spcPts val="800"/>
              </a:spcAft>
            </a:pPr>
            <a:r>
              <a:rPr lang="en-US" sz="2800" b="1" kern="100" dirty="0">
                <a:effectLst/>
                <a:latin typeface="Calibri" panose="020F0502020204030204" pitchFamily="34" charset="0"/>
                <a:ea typeface="Aptos" panose="020B0004020202020204" pitchFamily="34" charset="0"/>
                <a:cs typeface="Times New Roman" panose="02020603050405020304" pitchFamily="18" charset="0"/>
              </a:rPr>
              <a:t>Animals</a:t>
            </a:r>
            <a:r>
              <a:rPr lang="en-US" sz="2800" kern="100" dirty="0">
                <a:effectLst/>
                <a:latin typeface="Calibri" panose="020F0502020204030204" pitchFamily="34" charset="0"/>
                <a:ea typeface="Aptos" panose="020B0004020202020204" pitchFamily="34" charset="0"/>
                <a:cs typeface="Times New Roman" panose="02020603050405020304" pitchFamily="18" charset="0"/>
              </a:rPr>
              <a:t> and </a:t>
            </a:r>
            <a:r>
              <a:rPr lang="en-US" sz="2800" b="1" kern="100" dirty="0">
                <a:effectLst/>
                <a:latin typeface="Calibri" panose="020F0502020204030204" pitchFamily="34" charset="0"/>
                <a:ea typeface="Aptos" panose="020B0004020202020204" pitchFamily="34" charset="0"/>
                <a:cs typeface="Times New Roman" panose="02020603050405020304" pitchFamily="18" charset="0"/>
              </a:rPr>
              <a:t>Science</a:t>
            </a:r>
            <a:r>
              <a:rPr lang="en-US" sz="2800" kern="100" dirty="0">
                <a:effectLst/>
                <a:latin typeface="Calibri" panose="020F0502020204030204" pitchFamily="34" charset="0"/>
                <a:ea typeface="Aptos" panose="020B0004020202020204" pitchFamily="34" charset="0"/>
                <a:cs typeface="Times New Roman" panose="02020603050405020304" pitchFamily="18" charset="0"/>
              </a:rPr>
              <a:t> lead with the highest score, suggesting a preference for educational and enriching material that can engage curious and environmentally conscious individuals.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2800" b="1" kern="100" dirty="0">
                <a:effectLst/>
                <a:latin typeface="Calibri" panose="020F0502020204030204" pitchFamily="34" charset="0"/>
                <a:ea typeface="Aptos" panose="020B0004020202020204" pitchFamily="34" charset="0"/>
                <a:cs typeface="Times New Roman" panose="02020603050405020304" pitchFamily="18" charset="0"/>
              </a:rPr>
              <a:t>Healthy Eating</a:t>
            </a:r>
            <a:r>
              <a:rPr lang="en-US" sz="2800" kern="100" dirty="0">
                <a:effectLst/>
                <a:latin typeface="Calibri" panose="020F0502020204030204" pitchFamily="34" charset="0"/>
                <a:ea typeface="Aptos" panose="020B0004020202020204" pitchFamily="34" charset="0"/>
                <a:cs typeface="Times New Roman" panose="02020603050405020304" pitchFamily="18" charset="0"/>
              </a:rPr>
              <a:t> and </a:t>
            </a:r>
            <a:r>
              <a:rPr lang="en-US" sz="2800" b="1" kern="100" dirty="0">
                <a:effectLst/>
                <a:latin typeface="Calibri" panose="020F0502020204030204" pitchFamily="34" charset="0"/>
                <a:ea typeface="Aptos" panose="020B0004020202020204" pitchFamily="34" charset="0"/>
                <a:cs typeface="Times New Roman" panose="02020603050405020304" pitchFamily="18" charset="0"/>
              </a:rPr>
              <a:t>Food</a:t>
            </a:r>
            <a:r>
              <a:rPr lang="en-US" sz="2800" kern="100" dirty="0">
                <a:effectLst/>
                <a:latin typeface="Calibri" panose="020F0502020204030204" pitchFamily="34" charset="0"/>
                <a:ea typeface="Aptos" panose="020B0004020202020204" pitchFamily="34" charset="0"/>
                <a:cs typeface="Times New Roman" panose="02020603050405020304" pitchFamily="18" charset="0"/>
              </a:rPr>
              <a:t> show there’s a strong interest in nutrition and culinary topics, suggesting a collective </a:t>
            </a:r>
            <a:r>
              <a:rPr lang="en-US" sz="2800" kern="100" dirty="0">
                <a:latin typeface="Calibri" panose="020F0502020204030204" pitchFamily="34" charset="0"/>
                <a:ea typeface="Aptos" panose="020B0004020202020204" pitchFamily="34" charset="0"/>
                <a:cs typeface="Times New Roman" panose="02020603050405020304" pitchFamily="18" charset="0"/>
              </a:rPr>
              <a:t>focus on </a:t>
            </a:r>
            <a:r>
              <a:rPr lang="en-US" sz="2800" kern="100" dirty="0">
                <a:effectLst/>
                <a:latin typeface="Calibri" panose="020F0502020204030204" pitchFamily="34" charset="0"/>
                <a:ea typeface="Aptos" panose="020B0004020202020204" pitchFamily="34" charset="0"/>
                <a:cs typeface="Times New Roman" panose="02020603050405020304" pitchFamily="18" charset="0"/>
              </a:rPr>
              <a:t>health-consciousness and enjoyment of food-related content. Therefore, food-related challenges or recipe tutorials will encourage audience participation.</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2800" b="1" kern="100" dirty="0">
                <a:effectLst/>
                <a:latin typeface="Calibri" panose="020F0502020204030204" pitchFamily="34" charset="0"/>
                <a:ea typeface="Aptos" panose="020B0004020202020204" pitchFamily="34" charset="0"/>
                <a:cs typeface="Times New Roman" panose="02020603050405020304" pitchFamily="18" charset="0"/>
              </a:rPr>
              <a:t>Technology</a:t>
            </a:r>
            <a:r>
              <a:rPr lang="en-US" sz="2800" kern="100" dirty="0">
                <a:effectLst/>
                <a:latin typeface="Calibri" panose="020F0502020204030204" pitchFamily="34" charset="0"/>
                <a:ea typeface="Aptos" panose="020B0004020202020204" pitchFamily="34" charset="0"/>
                <a:cs typeface="Times New Roman" panose="02020603050405020304" pitchFamily="18" charset="0"/>
              </a:rPr>
              <a:t> maintains a strong position, signifying that your audience is tech-savvy, so you could create content that simplifies complex tech concepts.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800" i="1" u="sng" dirty="0">
                <a:effectLst/>
                <a:latin typeface="Calibri" panose="020F0502020204030204" pitchFamily="34" charset="0"/>
                <a:ea typeface="Aptos" panose="020B0004020202020204" pitchFamily="34" charset="0"/>
              </a:rPr>
              <a:t>We can continue to monitor audience preferences and trends by keeping track of shifts in engagement across the top categories, your team can adapt strategies such as content diversification to stay relevant in a changing digital landscape.</a:t>
            </a:r>
            <a:endParaRPr lang="en-US" sz="2800" i="1" u="sng" dirty="0"/>
          </a:p>
        </p:txBody>
      </p:sp>
      <p:pic>
        <p:nvPicPr>
          <p:cNvPr id="19" name="Audio 18">
            <a:hlinkClick r:id="" action="ppaction://media"/>
            <a:extLst>
              <a:ext uri="{FF2B5EF4-FFF2-40B4-BE49-F238E27FC236}">
                <a16:creationId xmlns:a16="http://schemas.microsoft.com/office/drawing/2014/main" id="{BBF5F968-6E91-4B99-9307-498197B5CB5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3494"/>
    </mc:Choice>
    <mc:Fallback>
      <p:transition spd="slow" advTm="53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25" name="Audio 24">
            <a:hlinkClick r:id="" action="ppaction://media"/>
            <a:extLst>
              <a:ext uri="{FF2B5EF4-FFF2-40B4-BE49-F238E27FC236}">
                <a16:creationId xmlns:a16="http://schemas.microsoft.com/office/drawing/2014/main" id="{6070A957-4876-4955-CDE1-8B66F6D81D4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664"/>
    </mc:Choice>
    <mc:Fallback>
      <p:transition spd="slow" advTm="6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0"/>
            <a:ext cx="8673443" cy="5972999"/>
            <a:chOff x="0" y="0"/>
            <a:chExt cx="11564591" cy="509722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2799057"/>
            </a:xfrm>
            <a:prstGeom prst="rect">
              <a:avLst/>
            </a:prstGeom>
          </p:spPr>
          <p:txBody>
            <a:bodyPr lIns="0" tIns="0" rIns="0" bIns="0" rtlCol="0" anchor="t">
              <a:spAutoFit/>
            </a:bodyPr>
            <a:lstStyle/>
            <a:p>
              <a:pPr>
                <a:lnSpc>
                  <a:spcPts val="2660"/>
                </a:lnSpc>
              </a:pPr>
              <a:r>
                <a:rPr lang="en-US" sz="3200" spc="-19" dirty="0">
                  <a:solidFill>
                    <a:srgbClr val="000000"/>
                  </a:solidFill>
                  <a:latin typeface="Graphik Regular" panose="020B0503030202060203" pitchFamily="34" charset="0"/>
                </a:rPr>
                <a:t>Project recap</a:t>
              </a:r>
            </a:p>
            <a:p>
              <a:pPr>
                <a:lnSpc>
                  <a:spcPts val="2660"/>
                </a:lnSpc>
              </a:pPr>
              <a:r>
                <a:rPr lang="en-US" sz="3200" spc="-19" dirty="0">
                  <a:solidFill>
                    <a:srgbClr val="000000"/>
                  </a:solidFill>
                  <a:latin typeface="Graphik Regular" panose="020B0503030202060203" pitchFamily="34" charset="0"/>
                </a:rPr>
                <a:t>Problem</a:t>
              </a:r>
            </a:p>
            <a:p>
              <a:pPr>
                <a:lnSpc>
                  <a:spcPts val="2660"/>
                </a:lnSpc>
              </a:pPr>
              <a:r>
                <a:rPr lang="en-US" sz="3200" spc="-19" dirty="0">
                  <a:solidFill>
                    <a:srgbClr val="000000"/>
                  </a:solidFill>
                  <a:latin typeface="Graphik Regular" panose="020B0503030202060203" pitchFamily="34" charset="0"/>
                </a:rPr>
                <a:t>The Analytics team</a:t>
              </a:r>
            </a:p>
            <a:p>
              <a:pPr>
                <a:lnSpc>
                  <a:spcPts val="2660"/>
                </a:lnSpc>
              </a:pPr>
              <a:r>
                <a:rPr lang="en-US" sz="3200" spc="-19" dirty="0">
                  <a:solidFill>
                    <a:srgbClr val="000000"/>
                  </a:solidFill>
                  <a:latin typeface="Graphik Regular" panose="020B0503030202060203" pitchFamily="34" charset="0"/>
                </a:rPr>
                <a:t>Process</a:t>
              </a:r>
            </a:p>
            <a:p>
              <a:pPr>
                <a:lnSpc>
                  <a:spcPts val="2660"/>
                </a:lnSpc>
              </a:pPr>
              <a:r>
                <a:rPr lang="en-US" sz="3200" spc="-19" dirty="0">
                  <a:solidFill>
                    <a:srgbClr val="000000"/>
                  </a:solidFill>
                  <a:latin typeface="Graphik Regular" panose="020B0503030202060203" pitchFamily="34" charset="0"/>
                </a:rPr>
                <a:t>Insights</a:t>
              </a:r>
            </a:p>
            <a:p>
              <a:pPr>
                <a:lnSpc>
                  <a:spcPts val="2660"/>
                </a:lnSpc>
              </a:pPr>
              <a:r>
                <a:rPr lang="en-US" sz="32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8" name="Audio 27">
            <a:hlinkClick r:id="" action="ppaction://media"/>
            <a:extLst>
              <a:ext uri="{FF2B5EF4-FFF2-40B4-BE49-F238E27FC236}">
                <a16:creationId xmlns:a16="http://schemas.microsoft.com/office/drawing/2014/main" id="{122897FE-6603-900C-DC08-65AEA288D5A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1373"/>
    </mc:Choice>
    <mc:Fallback>
      <p:transition spd="slow" advTm="51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4724400" y="2005584"/>
            <a:ext cx="11564779" cy="6275832"/>
          </a:xfrm>
          <a:prstGeom prst="rect">
            <a:avLst/>
          </a:prstGeom>
          <a:solidFill>
            <a:schemeClr val="bg1"/>
          </a:solidFill>
        </p:spPr>
        <p:txBody>
          <a:bodyPr/>
          <a:lstStyle/>
          <a:p>
            <a:pPr lvl="1" algn="r">
              <a:lnSpc>
                <a:spcPct val="115000"/>
              </a:lnSpc>
              <a:spcAft>
                <a:spcPts val="800"/>
              </a:spcAft>
            </a:pPr>
            <a:endParaRPr lang="en-US" dirty="0"/>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5" name="TextBox 34">
            <a:extLst>
              <a:ext uri="{FF2B5EF4-FFF2-40B4-BE49-F238E27FC236}">
                <a16:creationId xmlns:a16="http://schemas.microsoft.com/office/drawing/2014/main" id="{54F47585-A914-D720-7D4B-2D35336A7FD5}"/>
              </a:ext>
            </a:extLst>
          </p:cNvPr>
          <p:cNvSpPr txBox="1"/>
          <p:nvPr/>
        </p:nvSpPr>
        <p:spPr>
          <a:xfrm>
            <a:off x="8492920" y="2171700"/>
            <a:ext cx="7432879" cy="6825458"/>
          </a:xfrm>
          <a:prstGeom prst="rect">
            <a:avLst/>
          </a:prstGeom>
          <a:noFill/>
        </p:spPr>
        <p:txBody>
          <a:bodyPr wrap="square" rtlCol="0">
            <a:spAutoFit/>
          </a:bodyPr>
          <a:lstStyle/>
          <a:p>
            <a:pPr lvl="1">
              <a:lnSpc>
                <a:spcPct val="115000"/>
              </a:lnSpc>
              <a:spcAft>
                <a:spcPts val="800"/>
              </a:spcAft>
            </a:pPr>
            <a:r>
              <a:rPr lang="en-US" sz="2800" kern="100" dirty="0">
                <a:effectLst/>
                <a:latin typeface="Calibri" panose="020F0502020204030204" pitchFamily="34" charset="0"/>
                <a:ea typeface="Aptos" panose="020B0004020202020204" pitchFamily="34" charset="0"/>
                <a:cs typeface="Times New Roman" panose="02020603050405020304" pitchFamily="18" charset="0"/>
              </a:rPr>
              <a:t>“</a:t>
            </a:r>
            <a:r>
              <a:rPr lang="en-US" sz="2800" b="1" kern="100" dirty="0">
                <a:effectLst/>
                <a:latin typeface="Calibri" panose="020F0502020204030204" pitchFamily="34" charset="0"/>
                <a:ea typeface="Aptos" panose="020B0004020202020204" pitchFamily="34" charset="0"/>
                <a:cs typeface="Times New Roman" panose="02020603050405020304" pitchFamily="18" charset="0"/>
              </a:rPr>
              <a:t>Social Buzz</a:t>
            </a:r>
            <a:r>
              <a:rPr lang="en-US" sz="2800" kern="100" dirty="0">
                <a:effectLst/>
                <a:latin typeface="Calibri" panose="020F0502020204030204" pitchFamily="34" charset="0"/>
                <a:ea typeface="Aptos" panose="020B0004020202020204" pitchFamily="34" charset="0"/>
                <a:cs typeface="Times New Roman" panose="02020603050405020304" pitchFamily="18" charset="0"/>
              </a:rPr>
              <a:t>”</a:t>
            </a:r>
            <a:r>
              <a:rPr lang="en-US" sz="2400" kern="100" dirty="0">
                <a:effectLst/>
                <a:latin typeface="Calibri" panose="020F0502020204030204" pitchFamily="34" charset="0"/>
                <a:ea typeface="Aptos" panose="020B0004020202020204" pitchFamily="34" charset="0"/>
                <a:cs typeface="Times New Roman" panose="02020603050405020304" pitchFamily="18" charset="0"/>
              </a:rPr>
              <a:t>, a rapidly expanding tech unicorn, faces the challenge of adapting to its swift global growth. </a:t>
            </a:r>
          </a:p>
          <a:p>
            <a:pPr lvl="1">
              <a:lnSpc>
                <a:spcPct val="115000"/>
              </a:lnSpc>
              <a:spcAft>
                <a:spcPts val="800"/>
              </a:spcAft>
            </a:pPr>
            <a:r>
              <a:rPr lang="en-US" sz="2400" kern="100" dirty="0">
                <a:effectLst/>
                <a:latin typeface="Calibri" panose="020F0502020204030204" pitchFamily="34" charset="0"/>
                <a:ea typeface="Aptos" panose="020B0004020202020204" pitchFamily="34" charset="0"/>
                <a:cs typeface="Times New Roman" panose="02020603050405020304" pitchFamily="18" charset="0"/>
              </a:rPr>
              <a:t>To address this, Accenture  has initiated a three-month proof of concept (POC), aimed at optimizing key areas of  business specifically on:</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lnSpc>
                <a:spcPct val="115000"/>
              </a:lnSpc>
              <a:spcAft>
                <a:spcPts val="800"/>
              </a:spcAft>
              <a:buFont typeface="Wingdings" panose="05000000000000000000" pitchFamily="2" charset="2"/>
              <a:buChar char="Ø"/>
            </a:pPr>
            <a:r>
              <a:rPr lang="en-US" sz="2400" kern="100" dirty="0">
                <a:effectLst/>
                <a:latin typeface="Calibri" panose="020F0502020204030204" pitchFamily="34" charset="0"/>
                <a:ea typeface="Aptos" panose="020B0004020202020204" pitchFamily="34" charset="0"/>
                <a:cs typeface="Times New Roman" panose="02020603050405020304" pitchFamily="18" charset="0"/>
              </a:rPr>
              <a:t>Conducting a comprehensive audit of your big data practices.</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lnSpc>
                <a:spcPct val="115000"/>
              </a:lnSpc>
              <a:spcAft>
                <a:spcPts val="800"/>
              </a:spcAft>
              <a:buFont typeface="Wingdings" panose="05000000000000000000" pitchFamily="2" charset="2"/>
              <a:buChar char="Ø"/>
            </a:pPr>
            <a:r>
              <a:rPr lang="en-US" sz="2400" kern="100" dirty="0">
                <a:effectLst/>
                <a:latin typeface="Calibri" panose="020F0502020204030204" pitchFamily="34" charset="0"/>
                <a:ea typeface="Aptos" panose="020B0004020202020204" pitchFamily="34" charset="0"/>
                <a:cs typeface="Times New Roman" panose="02020603050405020304" pitchFamily="18" charset="0"/>
              </a:rPr>
              <a:t>Developing tailored recommendations to ensure a seamless IPO.</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buFont typeface="Wingdings" panose="05000000000000000000" pitchFamily="2" charset="2"/>
              <a:buChar char="Ø"/>
            </a:pPr>
            <a:r>
              <a:rPr lang="en-US" sz="2400" dirty="0">
                <a:effectLst/>
                <a:latin typeface="Calibri" panose="020F0502020204030204" pitchFamily="34" charset="0"/>
                <a:ea typeface="Aptos" panose="020B0004020202020204" pitchFamily="34" charset="0"/>
              </a:rPr>
              <a:t>Analyzing content data to identify the top five most popular categories, enabling more targeted content strategies.</a:t>
            </a:r>
            <a:endParaRPr lang="en-US" sz="2400" dirty="0"/>
          </a:p>
          <a:p>
            <a:pPr lvl="1">
              <a:lnSpc>
                <a:spcPct val="115000"/>
              </a:lnSpc>
              <a:spcAft>
                <a:spcPts val="800"/>
              </a:spcAft>
            </a:pPr>
            <a:endParaRPr lang="en-US" sz="2400" dirty="0"/>
          </a:p>
          <a:p>
            <a:endParaRPr lang="en-US" sz="2400" dirty="0"/>
          </a:p>
        </p:txBody>
      </p:sp>
      <p:pic>
        <p:nvPicPr>
          <p:cNvPr id="40" name="Audio 39">
            <a:hlinkClick r:id="" action="ppaction://media"/>
            <a:extLst>
              <a:ext uri="{FF2B5EF4-FFF2-40B4-BE49-F238E27FC236}">
                <a16:creationId xmlns:a16="http://schemas.microsoft.com/office/drawing/2014/main" id="{817A570C-CF9A-7DC8-1CBB-E9E7A035065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2683"/>
    </mc:Choice>
    <mc:Fallback>
      <p:transition spd="slow" advTm="52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A781A0FE-A52E-7B5F-87A5-A0F11E6C3451}"/>
              </a:ext>
            </a:extLst>
          </p:cNvPr>
          <p:cNvSpPr txBox="1"/>
          <p:nvPr/>
        </p:nvSpPr>
        <p:spPr>
          <a:xfrm>
            <a:off x="2286000" y="4686300"/>
            <a:ext cx="7341054" cy="5577617"/>
          </a:xfrm>
          <a:prstGeom prst="rect">
            <a:avLst/>
          </a:prstGeom>
          <a:noFill/>
        </p:spPr>
        <p:txBody>
          <a:bodyPr wrap="square" rtlCol="0">
            <a:spAutoFit/>
          </a:bodyPr>
          <a:lstStyle/>
          <a:p>
            <a:pPr marL="342900" indent="-342900">
              <a:lnSpc>
                <a:spcPct val="115000"/>
              </a:lnSpc>
              <a:spcAft>
                <a:spcPts val="800"/>
              </a:spcAft>
              <a:buFont typeface="Wingdings" panose="05000000000000000000" pitchFamily="2" charset="2"/>
              <a:buChar char="Ø"/>
            </a:pPr>
            <a:r>
              <a:rPr lang="en-US" sz="2400" kern="100" dirty="0">
                <a:solidFill>
                  <a:schemeClr val="bg1"/>
                </a:solidFill>
                <a:effectLst/>
                <a:latin typeface="Calibri" panose="020F0502020204030204" pitchFamily="34" charset="0"/>
                <a:ea typeface="Aptos" panose="020B0004020202020204" pitchFamily="34" charset="0"/>
                <a:cs typeface="Times New Roman" panose="02020603050405020304" pitchFamily="18" charset="0"/>
              </a:rPr>
              <a:t>Social Buzz's rapid global growth has outpaced its existing infrastructure, making it difficult to manage the vast amounts of unstructured data generated daily.</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indent="-342900">
              <a:lnSpc>
                <a:spcPct val="115000"/>
              </a:lnSpc>
              <a:spcAft>
                <a:spcPts val="800"/>
              </a:spcAft>
              <a:buFont typeface="Wingdings" panose="05000000000000000000" pitchFamily="2" charset="2"/>
              <a:buChar char="Ø"/>
            </a:pPr>
            <a:r>
              <a:rPr lang="en-US" sz="2400" kern="100" dirty="0">
                <a:solidFill>
                  <a:schemeClr val="bg1"/>
                </a:solidFill>
                <a:latin typeface="Calibri" panose="020F0502020204030204" pitchFamily="34" charset="0"/>
                <a:ea typeface="Aptos" panose="020B0004020202020204" pitchFamily="34" charset="0"/>
                <a:cs typeface="Times New Roman" panose="02020603050405020304" pitchFamily="18" charset="0"/>
              </a:rPr>
              <a:t>O</a:t>
            </a:r>
            <a:r>
              <a:rPr lang="en-US" sz="2400" kern="100" dirty="0">
                <a:solidFill>
                  <a:schemeClr val="bg1"/>
                </a:solidFill>
                <a:effectLst/>
                <a:latin typeface="Calibri" panose="020F0502020204030204" pitchFamily="34" charset="0"/>
                <a:ea typeface="Aptos" panose="020B0004020202020204" pitchFamily="34" charset="0"/>
                <a:cs typeface="Times New Roman" panose="02020603050405020304" pitchFamily="18" charset="0"/>
              </a:rPr>
              <a:t>ver 100,000 pieces of content posted every day, the company’s current big data practices are stretched, leading to inefficiencies in analysis and management.</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indent="-342900">
              <a:lnSpc>
                <a:spcPct val="115000"/>
              </a:lnSpc>
              <a:spcAft>
                <a:spcPts val="800"/>
              </a:spcAft>
              <a:buFont typeface="Wingdings" panose="05000000000000000000" pitchFamily="2" charset="2"/>
              <a:buChar char="Ø"/>
            </a:pPr>
            <a:r>
              <a:rPr lang="en-US" sz="2400" kern="100" dirty="0">
                <a:solidFill>
                  <a:schemeClr val="bg1"/>
                </a:solidFill>
                <a:effectLst/>
                <a:latin typeface="Calibri" panose="020F0502020204030204" pitchFamily="34" charset="0"/>
                <a:ea typeface="Aptos" panose="020B0004020202020204" pitchFamily="34" charset="0"/>
                <a:cs typeface="Times New Roman" panose="02020603050405020304" pitchFamily="18" charset="0"/>
              </a:rPr>
              <a:t>As Social Buzz prepares for an IPO, there’s an urgent need to streamline data operations and align business practices with industry best standards to attract investors.</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7" name="Audio 26">
            <a:hlinkClick r:id="" action="ppaction://media"/>
            <a:extLst>
              <a:ext uri="{FF2B5EF4-FFF2-40B4-BE49-F238E27FC236}">
                <a16:creationId xmlns:a16="http://schemas.microsoft.com/office/drawing/2014/main" id="{DD29AA73-7E1C-09A9-3647-21BDA563D920}"/>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2543"/>
    </mc:Choice>
    <mc:Fallback>
      <p:transition spd="slow" advTm="72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2891" t="-16684" r="-160683" b="-166629"/>
              </a:stretch>
            </a:blipFill>
            <a:ln>
              <a:solidFill>
                <a:srgbClr val="00BAFF"/>
              </a:solidFill>
            </a:ln>
          </p:spPr>
          <p:txBody>
            <a:bodyPr/>
            <a:lstStyle/>
            <a:p>
              <a:endParaRPr lang="en-US"/>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a:extLst>
              <a:ext uri="{FF2B5EF4-FFF2-40B4-BE49-F238E27FC236}">
                <a16:creationId xmlns:a16="http://schemas.microsoft.com/office/drawing/2014/main" id="{7467AED9-E4B3-1EB9-5FF2-C1B673C436B3}"/>
              </a:ext>
            </a:extLst>
          </p:cNvPr>
          <p:cNvSpPr txBox="1"/>
          <p:nvPr/>
        </p:nvSpPr>
        <p:spPr>
          <a:xfrm>
            <a:off x="14401799" y="7474684"/>
            <a:ext cx="3531877" cy="1138773"/>
          </a:xfrm>
          <a:prstGeom prst="rect">
            <a:avLst/>
          </a:prstGeom>
          <a:noFill/>
        </p:spPr>
        <p:txBody>
          <a:bodyPr wrap="square" rtlCol="0">
            <a:spAutoFit/>
          </a:bodyPr>
          <a:lstStyle/>
          <a:p>
            <a:r>
              <a:rPr lang="en-GB" sz="3600" b="1" dirty="0"/>
              <a:t>Jemima Joannis</a:t>
            </a:r>
          </a:p>
          <a:p>
            <a:r>
              <a:rPr lang="en-GB" sz="3200" dirty="0"/>
              <a:t>Data Analyst</a:t>
            </a:r>
            <a:endParaRPr lang="en-US" sz="3200" dirty="0"/>
          </a:p>
        </p:txBody>
      </p:sp>
      <p:sp>
        <p:nvSpPr>
          <p:cNvPr id="36" name="TextBox 35">
            <a:extLst>
              <a:ext uri="{FF2B5EF4-FFF2-40B4-BE49-F238E27FC236}">
                <a16:creationId xmlns:a16="http://schemas.microsoft.com/office/drawing/2014/main" id="{C03D24B3-6D11-6546-38F1-DC8903631B33}"/>
              </a:ext>
            </a:extLst>
          </p:cNvPr>
          <p:cNvSpPr txBox="1"/>
          <p:nvPr/>
        </p:nvSpPr>
        <p:spPr>
          <a:xfrm>
            <a:off x="14298923" y="4493939"/>
            <a:ext cx="3531877" cy="1138773"/>
          </a:xfrm>
          <a:prstGeom prst="rect">
            <a:avLst/>
          </a:prstGeom>
          <a:noFill/>
        </p:spPr>
        <p:txBody>
          <a:bodyPr wrap="square" rtlCol="0">
            <a:spAutoFit/>
          </a:bodyPr>
          <a:lstStyle/>
          <a:p>
            <a:r>
              <a:rPr lang="en-GB" sz="3600" b="1" dirty="0"/>
              <a:t>Marcus </a:t>
            </a:r>
            <a:r>
              <a:rPr lang="en-GB" sz="3600" b="1" dirty="0" err="1"/>
              <a:t>Rompton</a:t>
            </a:r>
            <a:endParaRPr lang="en-GB" sz="3600" b="1" dirty="0"/>
          </a:p>
          <a:p>
            <a:r>
              <a:rPr lang="en-GB" sz="3200" dirty="0"/>
              <a:t>Senior Principal</a:t>
            </a:r>
            <a:endParaRPr lang="en-US" sz="3200" dirty="0"/>
          </a:p>
        </p:txBody>
      </p:sp>
      <p:sp>
        <p:nvSpPr>
          <p:cNvPr id="37" name="TextBox 36">
            <a:extLst>
              <a:ext uri="{FF2B5EF4-FFF2-40B4-BE49-F238E27FC236}">
                <a16:creationId xmlns:a16="http://schemas.microsoft.com/office/drawing/2014/main" id="{585892B5-1A47-0FF1-213E-88A235DFE0F7}"/>
              </a:ext>
            </a:extLst>
          </p:cNvPr>
          <p:cNvSpPr txBox="1"/>
          <p:nvPr/>
        </p:nvSpPr>
        <p:spPr>
          <a:xfrm>
            <a:off x="14401800" y="1562100"/>
            <a:ext cx="3531877" cy="1631216"/>
          </a:xfrm>
          <a:prstGeom prst="rect">
            <a:avLst/>
          </a:prstGeom>
          <a:noFill/>
        </p:spPr>
        <p:txBody>
          <a:bodyPr wrap="square" rtlCol="0">
            <a:spAutoFit/>
          </a:bodyPr>
          <a:lstStyle/>
          <a:p>
            <a:r>
              <a:rPr lang="en-GB" sz="3600" b="1" dirty="0"/>
              <a:t>Andrew Fleming</a:t>
            </a:r>
          </a:p>
          <a:p>
            <a:r>
              <a:rPr lang="en-GB" sz="3200" dirty="0"/>
              <a:t>Chief Technology Architect</a:t>
            </a:r>
            <a:endParaRPr lang="en-US" sz="3200" dirty="0"/>
          </a:p>
        </p:txBody>
      </p:sp>
      <p:sp>
        <p:nvSpPr>
          <p:cNvPr id="40" name="Freeform 30"/>
          <p:cNvSpPr/>
          <p:nvPr/>
        </p:nvSpPr>
        <p:spPr>
          <a:xfrm>
            <a:off x="11443639" y="6953289"/>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sp>
        <p:nvSpPr>
          <p:cNvPr id="43" name="Freeform 20"/>
          <p:cNvSpPr/>
          <p:nvPr/>
        </p:nvSpPr>
        <p:spPr>
          <a:xfrm>
            <a:off x="11443639" y="1050857"/>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pic>
        <p:nvPicPr>
          <p:cNvPr id="44" name="Picture 43">
            <a:extLst>
              <a:ext uri="{FF2B5EF4-FFF2-40B4-BE49-F238E27FC236}">
                <a16:creationId xmlns:a16="http://schemas.microsoft.com/office/drawing/2014/main" id="{926A40DD-B2C0-691E-24CF-9B904DB987F1}"/>
              </a:ext>
            </a:extLst>
          </p:cNvPr>
          <p:cNvPicPr>
            <a:picLocks noChangeAspect="1"/>
          </p:cNvPicPr>
          <p:nvPr/>
        </p:nvPicPr>
        <p:blipFill>
          <a:blip r:embed="rId8"/>
          <a:stretch>
            <a:fillRect/>
          </a:stretch>
        </p:blipFill>
        <p:spPr>
          <a:xfrm>
            <a:off x="11483354" y="7002598"/>
            <a:ext cx="2115495" cy="2103302"/>
          </a:xfrm>
          <a:prstGeom prst="rect">
            <a:avLst/>
          </a:prstGeom>
        </p:spPr>
      </p:pic>
      <p:pic>
        <p:nvPicPr>
          <p:cNvPr id="45" name="Picture 44">
            <a:extLst>
              <a:ext uri="{FF2B5EF4-FFF2-40B4-BE49-F238E27FC236}">
                <a16:creationId xmlns:a16="http://schemas.microsoft.com/office/drawing/2014/main" id="{B9191985-8C8A-730D-008C-DD4B78F53E5A}"/>
              </a:ext>
            </a:extLst>
          </p:cNvPr>
          <p:cNvPicPr>
            <a:picLocks noChangeAspect="1"/>
          </p:cNvPicPr>
          <p:nvPr/>
        </p:nvPicPr>
        <p:blipFill>
          <a:blip r:embed="rId9"/>
          <a:stretch>
            <a:fillRect/>
          </a:stretch>
        </p:blipFill>
        <p:spPr>
          <a:xfrm>
            <a:off x="11423522" y="1059070"/>
            <a:ext cx="2115495" cy="2097206"/>
          </a:xfrm>
          <a:prstGeom prst="rect">
            <a:avLst/>
          </a:prstGeom>
        </p:spPr>
      </p:pic>
      <p:pic>
        <p:nvPicPr>
          <p:cNvPr id="29" name="Audio 28">
            <a:hlinkClick r:id="" action="ppaction://media"/>
            <a:extLst>
              <a:ext uri="{FF2B5EF4-FFF2-40B4-BE49-F238E27FC236}">
                <a16:creationId xmlns:a16="http://schemas.microsoft.com/office/drawing/2014/main" id="{69AE0431-DAC3-8969-9ECC-B714B4312B1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5540"/>
    </mc:Choice>
    <mc:Fallback>
      <p:transition spd="slow" advTm="45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solidFill>
                    <a:schemeClr val="bg1"/>
                  </a:solidFill>
                </a:endParaRPr>
              </a:p>
            </p:txBody>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solidFill>
                    <a:schemeClr val="bg1"/>
                  </a:solidFill>
                </a:endParaRPr>
              </a:p>
            </p:txBody>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solidFill>
                    <a:schemeClr val="bg1"/>
                  </a:solidFill>
                </a:endParaRPr>
              </a:p>
            </p:txBody>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solidFill>
                    <a:schemeClr val="bg1"/>
                  </a:solidFill>
                </a:endParaRPr>
              </a:p>
            </p:txBody>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solidFill>
                    <a:schemeClr val="bg1"/>
                  </a:solidFill>
                </a:endParaRPr>
              </a:p>
            </p:txBody>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chemeClr val="bg1"/>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chemeClr val="bg1"/>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chemeClr val="bg1"/>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chemeClr val="bg1"/>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chemeClr val="bg1"/>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chemeClr val="bg1"/>
                </a:solidFill>
                <a:latin typeface="Clear Sans Regular Bold"/>
              </a:rPr>
              <a:t>3</a:t>
            </a:r>
          </a:p>
        </p:txBody>
      </p:sp>
      <p:sp>
        <p:nvSpPr>
          <p:cNvPr id="41" name="TextBox 40">
            <a:extLst>
              <a:ext uri="{FF2B5EF4-FFF2-40B4-BE49-F238E27FC236}">
                <a16:creationId xmlns:a16="http://schemas.microsoft.com/office/drawing/2014/main" id="{F51E1A12-596B-A0A7-BC50-5F3A9288A40B}"/>
              </a:ext>
            </a:extLst>
          </p:cNvPr>
          <p:cNvSpPr txBox="1"/>
          <p:nvPr/>
        </p:nvSpPr>
        <p:spPr>
          <a:xfrm>
            <a:off x="3965347" y="1372359"/>
            <a:ext cx="4645253" cy="523220"/>
          </a:xfrm>
          <a:prstGeom prst="rect">
            <a:avLst/>
          </a:prstGeom>
          <a:noFill/>
        </p:spPr>
        <p:txBody>
          <a:bodyPr wrap="square" rtlCol="0">
            <a:spAutoFit/>
          </a:bodyPr>
          <a:lstStyle/>
          <a:p>
            <a:r>
              <a:rPr lang="en-GB" sz="2800" dirty="0">
                <a:solidFill>
                  <a:schemeClr val="bg1"/>
                </a:solidFill>
                <a:latin typeface="Gadugi" panose="020B0502040204020203" pitchFamily="34" charset="0"/>
                <a:ea typeface="Gadugi" panose="020B0502040204020203" pitchFamily="34" charset="0"/>
              </a:rPr>
              <a:t>Data Access and Review</a:t>
            </a:r>
            <a:endParaRPr lang="en-US" sz="2800" dirty="0">
              <a:solidFill>
                <a:schemeClr val="bg1"/>
              </a:solidFill>
              <a:latin typeface="Gadugi" panose="020B0502040204020203" pitchFamily="34" charset="0"/>
              <a:ea typeface="Gadugi" panose="020B0502040204020203" pitchFamily="34" charset="0"/>
            </a:endParaRPr>
          </a:p>
        </p:txBody>
      </p:sp>
      <p:sp>
        <p:nvSpPr>
          <p:cNvPr id="42" name="TextBox 41">
            <a:extLst>
              <a:ext uri="{FF2B5EF4-FFF2-40B4-BE49-F238E27FC236}">
                <a16:creationId xmlns:a16="http://schemas.microsoft.com/office/drawing/2014/main" id="{BFE84C48-9580-7A63-D4D4-AD414F08D958}"/>
              </a:ext>
            </a:extLst>
          </p:cNvPr>
          <p:cNvSpPr txBox="1"/>
          <p:nvPr/>
        </p:nvSpPr>
        <p:spPr>
          <a:xfrm>
            <a:off x="9551128" y="6365147"/>
            <a:ext cx="4645253" cy="523220"/>
          </a:xfrm>
          <a:prstGeom prst="rect">
            <a:avLst/>
          </a:prstGeom>
          <a:noFill/>
        </p:spPr>
        <p:txBody>
          <a:bodyPr wrap="square" rtlCol="0">
            <a:spAutoFit/>
          </a:bodyPr>
          <a:lstStyle/>
          <a:p>
            <a:r>
              <a:rPr lang="en-GB" sz="2800" dirty="0">
                <a:solidFill>
                  <a:schemeClr val="bg1"/>
                </a:solidFill>
              </a:rPr>
              <a:t>Data Analysis and Insights</a:t>
            </a:r>
            <a:endParaRPr lang="en-US" sz="2800" dirty="0">
              <a:solidFill>
                <a:schemeClr val="bg1"/>
              </a:solidFill>
            </a:endParaRPr>
          </a:p>
        </p:txBody>
      </p:sp>
      <p:sp>
        <p:nvSpPr>
          <p:cNvPr id="43" name="TextBox 42">
            <a:extLst>
              <a:ext uri="{FF2B5EF4-FFF2-40B4-BE49-F238E27FC236}">
                <a16:creationId xmlns:a16="http://schemas.microsoft.com/office/drawing/2014/main" id="{B566398D-DDA8-AFFE-E308-385DAF524485}"/>
              </a:ext>
            </a:extLst>
          </p:cNvPr>
          <p:cNvSpPr txBox="1"/>
          <p:nvPr/>
        </p:nvSpPr>
        <p:spPr>
          <a:xfrm>
            <a:off x="7626237" y="4673054"/>
            <a:ext cx="4645253" cy="523220"/>
          </a:xfrm>
          <a:prstGeom prst="rect">
            <a:avLst/>
          </a:prstGeom>
          <a:noFill/>
        </p:spPr>
        <p:txBody>
          <a:bodyPr wrap="square" rtlCol="0">
            <a:spAutoFit/>
          </a:bodyPr>
          <a:lstStyle/>
          <a:p>
            <a:r>
              <a:rPr lang="en-GB" sz="2800" dirty="0">
                <a:solidFill>
                  <a:schemeClr val="bg1"/>
                </a:solidFill>
              </a:rPr>
              <a:t>Data Modelling</a:t>
            </a:r>
            <a:endParaRPr lang="en-US" sz="2800" dirty="0">
              <a:solidFill>
                <a:schemeClr val="bg1"/>
              </a:solidFill>
            </a:endParaRPr>
          </a:p>
        </p:txBody>
      </p:sp>
      <p:sp>
        <p:nvSpPr>
          <p:cNvPr id="44" name="TextBox 43">
            <a:extLst>
              <a:ext uri="{FF2B5EF4-FFF2-40B4-BE49-F238E27FC236}">
                <a16:creationId xmlns:a16="http://schemas.microsoft.com/office/drawing/2014/main" id="{A54EBC09-5ECA-ED7B-8644-BB81377B0A6B}"/>
              </a:ext>
            </a:extLst>
          </p:cNvPr>
          <p:cNvSpPr txBox="1"/>
          <p:nvPr/>
        </p:nvSpPr>
        <p:spPr>
          <a:xfrm>
            <a:off x="5820310" y="3140971"/>
            <a:ext cx="4645253" cy="523220"/>
          </a:xfrm>
          <a:prstGeom prst="rect">
            <a:avLst/>
          </a:prstGeom>
          <a:noFill/>
        </p:spPr>
        <p:txBody>
          <a:bodyPr wrap="square" rtlCol="0">
            <a:spAutoFit/>
          </a:bodyPr>
          <a:lstStyle/>
          <a:p>
            <a:r>
              <a:rPr lang="en-GB" sz="2800" dirty="0">
                <a:solidFill>
                  <a:schemeClr val="bg1"/>
                </a:solidFill>
              </a:rPr>
              <a:t>Data Cleaning and Merging </a:t>
            </a:r>
            <a:endParaRPr lang="en-US" sz="2800" dirty="0">
              <a:solidFill>
                <a:schemeClr val="bg1"/>
              </a:solidFill>
            </a:endParaRPr>
          </a:p>
        </p:txBody>
      </p:sp>
      <p:sp>
        <p:nvSpPr>
          <p:cNvPr id="45" name="TextBox 44">
            <a:extLst>
              <a:ext uri="{FF2B5EF4-FFF2-40B4-BE49-F238E27FC236}">
                <a16:creationId xmlns:a16="http://schemas.microsoft.com/office/drawing/2014/main" id="{50586904-B994-CCBD-8A21-2150D66769B9}"/>
              </a:ext>
            </a:extLst>
          </p:cNvPr>
          <p:cNvSpPr txBox="1"/>
          <p:nvPr/>
        </p:nvSpPr>
        <p:spPr>
          <a:xfrm>
            <a:off x="11337710" y="7930516"/>
            <a:ext cx="4645253" cy="523220"/>
          </a:xfrm>
          <a:prstGeom prst="rect">
            <a:avLst/>
          </a:prstGeom>
          <a:noFill/>
        </p:spPr>
        <p:txBody>
          <a:bodyPr wrap="square" rtlCol="0">
            <a:spAutoFit/>
          </a:bodyPr>
          <a:lstStyle/>
          <a:p>
            <a:r>
              <a:rPr lang="en-GB" sz="2800" dirty="0">
                <a:solidFill>
                  <a:schemeClr val="bg1"/>
                </a:solidFill>
              </a:rPr>
              <a:t>Visualization and Reporting</a:t>
            </a:r>
            <a:endParaRPr lang="en-US" sz="2800" dirty="0">
              <a:solidFill>
                <a:schemeClr val="bg1"/>
              </a:solidFill>
            </a:endParaRPr>
          </a:p>
        </p:txBody>
      </p:sp>
      <p:pic>
        <p:nvPicPr>
          <p:cNvPr id="47" name="Audio 46">
            <a:hlinkClick r:id="" action="ppaction://media"/>
            <a:extLst>
              <a:ext uri="{FF2B5EF4-FFF2-40B4-BE49-F238E27FC236}">
                <a16:creationId xmlns:a16="http://schemas.microsoft.com/office/drawing/2014/main" id="{A1CA548E-497E-8C2C-E570-C6F7F5B78C6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0633"/>
    </mc:Choice>
    <mc:Fallback>
      <p:transition spd="slow" advTm="80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21D8DF84-0123-451B-5AEF-0AC361917FE6}"/>
              </a:ext>
            </a:extLst>
          </p:cNvPr>
          <p:cNvSpPr txBox="1"/>
          <p:nvPr/>
        </p:nvSpPr>
        <p:spPr>
          <a:xfrm>
            <a:off x="1600200" y="2652070"/>
            <a:ext cx="3945203" cy="1323439"/>
          </a:xfrm>
          <a:prstGeom prst="rect">
            <a:avLst/>
          </a:prstGeom>
          <a:noFill/>
        </p:spPr>
        <p:txBody>
          <a:bodyPr wrap="square" rtlCol="0">
            <a:spAutoFit/>
          </a:bodyPr>
          <a:lstStyle/>
          <a:p>
            <a:pPr algn="ctr"/>
            <a:r>
              <a:rPr lang="en-GB" sz="4000" b="1" dirty="0"/>
              <a:t>Unique Categories</a:t>
            </a:r>
            <a:endParaRPr lang="en-US" sz="4000" b="1" dirty="0"/>
          </a:p>
        </p:txBody>
      </p:sp>
      <p:sp>
        <p:nvSpPr>
          <p:cNvPr id="15" name="TextBox 14">
            <a:extLst>
              <a:ext uri="{FF2B5EF4-FFF2-40B4-BE49-F238E27FC236}">
                <a16:creationId xmlns:a16="http://schemas.microsoft.com/office/drawing/2014/main" id="{C7FDCBC8-891A-3279-8045-1C27880C3B98}"/>
              </a:ext>
            </a:extLst>
          </p:cNvPr>
          <p:cNvSpPr txBox="1"/>
          <p:nvPr/>
        </p:nvSpPr>
        <p:spPr>
          <a:xfrm>
            <a:off x="6053192" y="2602697"/>
            <a:ext cx="5410199" cy="1754326"/>
          </a:xfrm>
          <a:prstGeom prst="rect">
            <a:avLst/>
          </a:prstGeom>
          <a:noFill/>
        </p:spPr>
        <p:txBody>
          <a:bodyPr wrap="square" rtlCol="0">
            <a:spAutoFit/>
          </a:bodyPr>
          <a:lstStyle/>
          <a:p>
            <a:pPr algn="ctr"/>
            <a:r>
              <a:rPr lang="en-GB" sz="3600" b="1" dirty="0"/>
              <a:t>Total reactions to most popular category</a:t>
            </a:r>
          </a:p>
          <a:p>
            <a:pPr algn="ctr"/>
            <a:r>
              <a:rPr lang="en-GB" sz="3600" b="1" dirty="0"/>
              <a:t>“Animals”</a:t>
            </a:r>
            <a:endParaRPr lang="en-US" sz="3600" b="1" dirty="0"/>
          </a:p>
        </p:txBody>
      </p:sp>
      <p:sp>
        <p:nvSpPr>
          <p:cNvPr id="16" name="TextBox 15">
            <a:extLst>
              <a:ext uri="{FF2B5EF4-FFF2-40B4-BE49-F238E27FC236}">
                <a16:creationId xmlns:a16="http://schemas.microsoft.com/office/drawing/2014/main" id="{C0A19613-F934-454F-6EDC-DEBFB40DA9C9}"/>
              </a:ext>
            </a:extLst>
          </p:cNvPr>
          <p:cNvSpPr txBox="1"/>
          <p:nvPr/>
        </p:nvSpPr>
        <p:spPr>
          <a:xfrm>
            <a:off x="12219709" y="2602697"/>
            <a:ext cx="3945203" cy="1200329"/>
          </a:xfrm>
          <a:prstGeom prst="rect">
            <a:avLst/>
          </a:prstGeom>
          <a:noFill/>
        </p:spPr>
        <p:txBody>
          <a:bodyPr wrap="square" rtlCol="0">
            <a:spAutoFit/>
          </a:bodyPr>
          <a:lstStyle/>
          <a:p>
            <a:pPr algn="ctr"/>
            <a:r>
              <a:rPr lang="en-GB" sz="3600" b="1" dirty="0"/>
              <a:t>Month with the most posts</a:t>
            </a:r>
            <a:endParaRPr lang="en-US" sz="3600" b="1" dirty="0"/>
          </a:p>
        </p:txBody>
      </p:sp>
      <p:sp>
        <p:nvSpPr>
          <p:cNvPr id="20" name="Cloud 19">
            <a:extLst>
              <a:ext uri="{FF2B5EF4-FFF2-40B4-BE49-F238E27FC236}">
                <a16:creationId xmlns:a16="http://schemas.microsoft.com/office/drawing/2014/main" id="{46814111-D57A-D407-BE52-9DF217FCB679}"/>
              </a:ext>
            </a:extLst>
          </p:cNvPr>
          <p:cNvSpPr/>
          <p:nvPr/>
        </p:nvSpPr>
        <p:spPr>
          <a:xfrm>
            <a:off x="12344400" y="4476065"/>
            <a:ext cx="3657600" cy="1635890"/>
          </a:xfrm>
          <a:prstGeom prst="cloud">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4800" b="1" dirty="0"/>
              <a:t>January</a:t>
            </a:r>
            <a:endParaRPr lang="en-US" sz="4800" b="1" dirty="0"/>
          </a:p>
        </p:txBody>
      </p:sp>
      <p:sp>
        <p:nvSpPr>
          <p:cNvPr id="21" name="Cloud 20">
            <a:extLst>
              <a:ext uri="{FF2B5EF4-FFF2-40B4-BE49-F238E27FC236}">
                <a16:creationId xmlns:a16="http://schemas.microsoft.com/office/drawing/2014/main" id="{149E0DD5-1602-C3BD-41E4-48E1B18C1CAF}"/>
              </a:ext>
            </a:extLst>
          </p:cNvPr>
          <p:cNvSpPr/>
          <p:nvPr/>
        </p:nvSpPr>
        <p:spPr>
          <a:xfrm>
            <a:off x="7391400" y="4484428"/>
            <a:ext cx="2581383" cy="1635890"/>
          </a:xfrm>
          <a:prstGeom prst="cloud">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5400" b="1" dirty="0"/>
              <a:t>1897</a:t>
            </a:r>
            <a:endParaRPr lang="en-US" sz="5400" b="1" dirty="0"/>
          </a:p>
        </p:txBody>
      </p:sp>
      <p:sp>
        <p:nvSpPr>
          <p:cNvPr id="22" name="Cloud 21">
            <a:extLst>
              <a:ext uri="{FF2B5EF4-FFF2-40B4-BE49-F238E27FC236}">
                <a16:creationId xmlns:a16="http://schemas.microsoft.com/office/drawing/2014/main" id="{DADDF598-8F6B-23FE-BF2C-247B532C068E}"/>
              </a:ext>
            </a:extLst>
          </p:cNvPr>
          <p:cNvSpPr/>
          <p:nvPr/>
        </p:nvSpPr>
        <p:spPr>
          <a:xfrm>
            <a:off x="2286000" y="4484428"/>
            <a:ext cx="2581383" cy="1608596"/>
          </a:xfrm>
          <a:prstGeom prst="cloud">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8000" b="1" dirty="0"/>
              <a:t>16</a:t>
            </a:r>
            <a:endParaRPr lang="en-US" sz="8000" b="1" dirty="0"/>
          </a:p>
        </p:txBody>
      </p:sp>
      <p:pic>
        <p:nvPicPr>
          <p:cNvPr id="19" name="Audio 18">
            <a:hlinkClick r:id="" action="ppaction://media"/>
            <a:extLst>
              <a:ext uri="{FF2B5EF4-FFF2-40B4-BE49-F238E27FC236}">
                <a16:creationId xmlns:a16="http://schemas.microsoft.com/office/drawing/2014/main" id="{70F2C187-5814-6E11-C4E7-7C5F8F5F357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6934"/>
    </mc:Choice>
    <mc:Fallback>
      <p:transition spd="slow" advTm="106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31" name="Picture 30">
            <a:extLst>
              <a:ext uri="{FF2B5EF4-FFF2-40B4-BE49-F238E27FC236}">
                <a16:creationId xmlns:a16="http://schemas.microsoft.com/office/drawing/2014/main" id="{AA8E1E38-BF31-CEA5-ECCC-AEEA84564C1C}"/>
              </a:ext>
            </a:extLst>
          </p:cNvPr>
          <p:cNvPicPr>
            <a:picLocks noChangeAspect="1"/>
          </p:cNvPicPr>
          <p:nvPr/>
        </p:nvPicPr>
        <p:blipFill>
          <a:blip r:embed="rId9"/>
          <a:stretch>
            <a:fillRect/>
          </a:stretch>
        </p:blipFill>
        <p:spPr>
          <a:xfrm>
            <a:off x="4191000" y="1833585"/>
            <a:ext cx="12324245" cy="7213809"/>
          </a:xfrm>
          <a:prstGeom prst="rect">
            <a:avLst/>
          </a:prstGeom>
        </p:spPr>
      </p:pic>
      <p:pic>
        <p:nvPicPr>
          <p:cNvPr id="30" name="Audio 29">
            <a:hlinkClick r:id="" action="ppaction://media"/>
            <a:extLst>
              <a:ext uri="{FF2B5EF4-FFF2-40B4-BE49-F238E27FC236}">
                <a16:creationId xmlns:a16="http://schemas.microsoft.com/office/drawing/2014/main" id="{BA930436-BFC7-15D2-E38F-7DEC09AA61B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0274"/>
    </mc:Choice>
    <mc:Fallback>
      <p:transition spd="slow" advTm="60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30" name="Picture 29">
            <a:extLst>
              <a:ext uri="{FF2B5EF4-FFF2-40B4-BE49-F238E27FC236}">
                <a16:creationId xmlns:a16="http://schemas.microsoft.com/office/drawing/2014/main" id="{1A20105D-1C63-C97F-0730-4A5F43AC1518}"/>
              </a:ext>
            </a:extLst>
          </p:cNvPr>
          <p:cNvPicPr>
            <a:picLocks noChangeAspect="1"/>
          </p:cNvPicPr>
          <p:nvPr/>
        </p:nvPicPr>
        <p:blipFill>
          <a:blip r:embed="rId9"/>
          <a:stretch>
            <a:fillRect/>
          </a:stretch>
        </p:blipFill>
        <p:spPr>
          <a:xfrm>
            <a:off x="4188556" y="1272013"/>
            <a:ext cx="12326690" cy="7599519"/>
          </a:xfrm>
          <a:prstGeom prst="rect">
            <a:avLst/>
          </a:prstGeom>
        </p:spPr>
      </p:pic>
      <p:pic>
        <p:nvPicPr>
          <p:cNvPr id="28" name="Audio 27">
            <a:hlinkClick r:id="" action="ppaction://media"/>
            <a:extLst>
              <a:ext uri="{FF2B5EF4-FFF2-40B4-BE49-F238E27FC236}">
                <a16:creationId xmlns:a16="http://schemas.microsoft.com/office/drawing/2014/main" id="{14FD1762-1515-A903-34E5-AC78A8B5B87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9688" t="-329688" r="-329688" b="-329688"/>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59752"/>
    </mc:Choice>
    <mc:Fallback>
      <p:transition spd="slow" advTm="59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9466</TotalTime>
  <Words>398</Words>
  <Application>Microsoft Office PowerPoint</Application>
  <PresentationFormat>Custom</PresentationFormat>
  <Paragraphs>75</Paragraphs>
  <Slides>11</Slides>
  <Notes>11</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Graphik Regular</vt:lpstr>
      <vt:lpstr>Clear Sans Regular Bold</vt:lpstr>
      <vt:lpstr>Wingdings</vt:lpstr>
      <vt:lpstr>Calibri</vt:lpstr>
      <vt:lpstr>Gadugi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Jemima Joannis</cp:lastModifiedBy>
  <cp:revision>23</cp:revision>
  <dcterms:created xsi:type="dcterms:W3CDTF">2006-08-16T00:00:00Z</dcterms:created>
  <dcterms:modified xsi:type="dcterms:W3CDTF">2024-10-28T21:29:31Z</dcterms:modified>
  <dc:identifier>DAEhDyfaYKE</dc:identifier>
</cp:coreProperties>
</file>